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(MS)" panose="020B0604020202020204" charset="0"/>
      <p:regular r:id="rId25"/>
    </p:embeddedFont>
    <p:embeddedFont>
      <p:font typeface="Calibri (MS)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5.jpeg"/><Relationship Id="rId4" Type="http://schemas.openxmlformats.org/officeDocument/2006/relationships/image" Target="../media/image6.jpe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482971" cy="8229600"/>
          </a:xfrm>
          <a:custGeom>
            <a:avLst/>
            <a:gdLst/>
            <a:ahLst/>
            <a:cxnLst/>
            <a:rect l="l" t="t" r="r" b="b"/>
            <a:pathLst>
              <a:path w="5482971" h="8229600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70642" y="2260929"/>
            <a:ext cx="8626512" cy="5765142"/>
            <a:chOff x="0" y="0"/>
            <a:chExt cx="11502015" cy="7686856"/>
          </a:xfrm>
        </p:grpSpPr>
        <p:sp>
          <p:nvSpPr>
            <p:cNvPr id="4" name="TextBox 4"/>
            <p:cNvSpPr txBox="1"/>
            <p:nvPr/>
          </p:nvSpPr>
          <p:spPr>
            <a:xfrm>
              <a:off x="0" y="1349360"/>
              <a:ext cx="11502015" cy="4848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7700">
                  <a:solidFill>
                    <a:srgbClr val="000000"/>
                  </a:solidFill>
                  <a:latin typeface="Calibri (MS) Bold"/>
                </a:rPr>
                <a:t>Аппаратное обеспечение компьютера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1502015" cy="62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E46232"/>
                  </a:solidFill>
                  <a:latin typeface="Calibri (MS)"/>
                </a:rPr>
                <a:t>Краткое информационное руководство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92073"/>
              <a:ext cx="11502015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Обзор аппаратных компонентов компьютера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26D87F-6EFE-4D56-9930-7C0E94FA36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7134"/>
            <a:ext cx="3545001" cy="1583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0C2987-B42E-46FC-91E3-5EB3A7813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407812"/>
            <a:ext cx="1914525" cy="1900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3246" y="1485615"/>
            <a:ext cx="3956239" cy="5949231"/>
          </a:xfrm>
          <a:custGeom>
            <a:avLst/>
            <a:gdLst/>
            <a:ahLst/>
            <a:cxnLst/>
            <a:rect l="l" t="t" r="r" b="b"/>
            <a:pathLst>
              <a:path w="3956239" h="5949231">
                <a:moveTo>
                  <a:pt x="0" y="0"/>
                </a:moveTo>
                <a:lnTo>
                  <a:pt x="3956239" y="0"/>
                </a:lnTo>
                <a:lnTo>
                  <a:pt x="3956239" y="5949231"/>
                </a:lnTo>
                <a:lnTo>
                  <a:pt x="0" y="594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76498" y="2944864"/>
            <a:ext cx="10035695" cy="4397272"/>
            <a:chOff x="0" y="0"/>
            <a:chExt cx="13380927" cy="5863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3380927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Оперативная память (ОЗУ)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3068910" cy="401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Хранит программы и данные, которые в данный момент используются процессором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Быстрее, чем жесткий диск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При выключении компьютера данные в ОЗУ теряются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B25D6C-ED41-46CE-B6F3-A1C698767F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41A87E-2988-49B4-93D9-BE22401451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65" y="2723331"/>
            <a:ext cx="2567819" cy="2420169"/>
          </a:xfrm>
          <a:custGeom>
            <a:avLst/>
            <a:gdLst/>
            <a:ahLst/>
            <a:cxnLst/>
            <a:rect l="l" t="t" r="r" b="b"/>
            <a:pathLst>
              <a:path w="2567819" h="2420169">
                <a:moveTo>
                  <a:pt x="0" y="0"/>
                </a:moveTo>
                <a:lnTo>
                  <a:pt x="2567819" y="0"/>
                </a:lnTo>
                <a:lnTo>
                  <a:pt x="2567819" y="2420169"/>
                </a:lnTo>
                <a:lnTo>
                  <a:pt x="0" y="242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49315" y="6329252"/>
            <a:ext cx="4258359" cy="2411296"/>
          </a:xfrm>
          <a:custGeom>
            <a:avLst/>
            <a:gdLst/>
            <a:ahLst/>
            <a:cxnLst/>
            <a:rect l="l" t="t" r="r" b="b"/>
            <a:pathLst>
              <a:path w="4258359" h="2411296">
                <a:moveTo>
                  <a:pt x="0" y="0"/>
                </a:moveTo>
                <a:lnTo>
                  <a:pt x="4258359" y="0"/>
                </a:lnTo>
                <a:lnTo>
                  <a:pt x="4258359" y="2411296"/>
                </a:lnTo>
                <a:lnTo>
                  <a:pt x="0" y="2411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90769" y="2723331"/>
            <a:ext cx="3368531" cy="2420169"/>
          </a:xfrm>
          <a:custGeom>
            <a:avLst/>
            <a:gdLst/>
            <a:ahLst/>
            <a:cxnLst/>
            <a:rect l="l" t="t" r="r" b="b"/>
            <a:pathLst>
              <a:path w="3368531" h="2420169">
                <a:moveTo>
                  <a:pt x="0" y="0"/>
                </a:moveTo>
                <a:lnTo>
                  <a:pt x="3368531" y="0"/>
                </a:lnTo>
                <a:lnTo>
                  <a:pt x="3368531" y="2420169"/>
                </a:lnTo>
                <a:lnTo>
                  <a:pt x="0" y="2420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389"/>
            </a:stretch>
          </a:blipFill>
        </p:spPr>
      </p:sp>
      <p:sp>
        <p:nvSpPr>
          <p:cNvPr id="5" name="Freeform 5"/>
          <p:cNvSpPr/>
          <p:nvPr/>
        </p:nvSpPr>
        <p:spPr>
          <a:xfrm rot="-2291946">
            <a:off x="10969970" y="5142283"/>
            <a:ext cx="2958502" cy="613217"/>
          </a:xfrm>
          <a:custGeom>
            <a:avLst/>
            <a:gdLst/>
            <a:ahLst/>
            <a:cxnLst/>
            <a:rect l="l" t="t" r="r" b="b"/>
            <a:pathLst>
              <a:path w="2958502" h="613217">
                <a:moveTo>
                  <a:pt x="0" y="0"/>
                </a:moveTo>
                <a:lnTo>
                  <a:pt x="2958503" y="0"/>
                </a:lnTo>
                <a:lnTo>
                  <a:pt x="2958503" y="613217"/>
                </a:lnTo>
                <a:lnTo>
                  <a:pt x="0" y="61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7365" y="1330968"/>
            <a:ext cx="1344270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Calibri (MS) Bold"/>
              </a:rPr>
              <a:t>Как работает оперативная память (ОЗУ)?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2933" y="5382150"/>
            <a:ext cx="4759990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libri (MS)"/>
              </a:rPr>
              <a:t>Программы</a:t>
            </a:r>
            <a:r>
              <a:rPr lang="en-US" sz="3399" dirty="0">
                <a:solidFill>
                  <a:srgbClr val="000000"/>
                </a:solidFill>
                <a:latin typeface="Calibri (MS)"/>
              </a:rPr>
              <a:t> и </a:t>
            </a:r>
            <a:r>
              <a:rPr lang="en-US" sz="3399" dirty="0" err="1">
                <a:solidFill>
                  <a:srgbClr val="000000"/>
                </a:solidFill>
                <a:latin typeface="Calibri (MS)"/>
              </a:rPr>
              <a:t>данные</a:t>
            </a:r>
            <a:r>
              <a:rPr lang="en-US" sz="3399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libri (MS)"/>
              </a:rPr>
              <a:t>загружаются</a:t>
            </a:r>
            <a:r>
              <a:rPr lang="en-US" sz="3399" dirty="0">
                <a:solidFill>
                  <a:srgbClr val="000000"/>
                </a:solidFill>
                <a:latin typeface="Calibri (MS)"/>
              </a:rPr>
              <a:t> в </a:t>
            </a:r>
            <a:r>
              <a:rPr lang="en-US" sz="3399" dirty="0" err="1">
                <a:solidFill>
                  <a:srgbClr val="000000"/>
                </a:solidFill>
                <a:latin typeface="Calibri (MS)"/>
              </a:rPr>
              <a:t>оперативную</a:t>
            </a:r>
            <a:r>
              <a:rPr lang="en-US" sz="3399" dirty="0">
                <a:solidFill>
                  <a:srgbClr val="000000"/>
                </a:solidFill>
                <a:latin typeface="Calibri (MS)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Calibri (MS)"/>
              </a:rPr>
              <a:t>память</a:t>
            </a:r>
            <a:r>
              <a:rPr lang="en-US" sz="3399" dirty="0">
                <a:solidFill>
                  <a:srgbClr val="000000"/>
                </a:solidFill>
                <a:latin typeface="Calibri (MS)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64824" y="5682187"/>
            <a:ext cx="4469483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Быстрый обмен данными</a:t>
            </a:r>
          </a:p>
        </p:txBody>
      </p:sp>
      <p:sp>
        <p:nvSpPr>
          <p:cNvPr id="9" name="Freeform 9"/>
          <p:cNvSpPr/>
          <p:nvPr/>
        </p:nvSpPr>
        <p:spPr>
          <a:xfrm rot="-3986711">
            <a:off x="5796462" y="3032831"/>
            <a:ext cx="1345894" cy="4222414"/>
          </a:xfrm>
          <a:custGeom>
            <a:avLst/>
            <a:gdLst/>
            <a:ahLst/>
            <a:cxnLst/>
            <a:rect l="l" t="t" r="r" b="b"/>
            <a:pathLst>
              <a:path w="1345894" h="4222414">
                <a:moveTo>
                  <a:pt x="0" y="0"/>
                </a:moveTo>
                <a:lnTo>
                  <a:pt x="1345894" y="0"/>
                </a:lnTo>
                <a:lnTo>
                  <a:pt x="1345894" y="4222414"/>
                </a:lnTo>
                <a:lnTo>
                  <a:pt x="0" y="4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2F7BF5-ABC9-4704-9E24-85B5B75D6E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6E2A38-3735-4A6E-82E5-F795A7966C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43577" y="2700706"/>
            <a:ext cx="3792282" cy="2442794"/>
          </a:xfrm>
          <a:custGeom>
            <a:avLst/>
            <a:gdLst/>
            <a:ahLst/>
            <a:cxnLst/>
            <a:rect l="l" t="t" r="r" b="b"/>
            <a:pathLst>
              <a:path w="3792282" h="2442794">
                <a:moveTo>
                  <a:pt x="0" y="0"/>
                </a:moveTo>
                <a:lnTo>
                  <a:pt x="3792282" y="0"/>
                </a:lnTo>
                <a:lnTo>
                  <a:pt x="3792282" y="2442794"/>
                </a:lnTo>
                <a:lnTo>
                  <a:pt x="0" y="244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63" r="-157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644826"/>
            <a:ext cx="13745201" cy="4997348"/>
            <a:chOff x="0" y="0"/>
            <a:chExt cx="18326935" cy="66631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8326935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Кэш-память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8326935" cy="481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Высокоскоростная память на базе микросхем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Это буфер между процессором и оперативной памятью 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В 10-100 раз быстрее, чем оперативная память 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В основном кэш-память интегрируется в микросхему процессора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Она гораздо меньше по размеру и следовательно, объем памяти меньше чем у ОЗУ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7B1B68-1A93-4015-A421-ADC3ACD1A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3F67B2-D390-45DA-96F8-4FBC0BAD5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2898" y="2579103"/>
            <a:ext cx="9437608" cy="4997347"/>
            <a:chOff x="0" y="0"/>
            <a:chExt cx="12583477" cy="66631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2583477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Внешняя память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2290056" cy="481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постоянная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память</a:t>
              </a:r>
              <a:endParaRPr lang="en-US" sz="3400" dirty="0">
                <a:solidFill>
                  <a:srgbClr val="000000"/>
                </a:solidFill>
                <a:latin typeface="Calibri (MS)"/>
              </a:endParaRP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Имеет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размер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гигабайтах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терабайтах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Типы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жесткий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диск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(HDD)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твердотельный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накопитель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(SSD) 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SSD-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накопители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меньше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размеру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быстрее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дороже</a:t>
              </a:r>
              <a:endParaRPr lang="en-US" sz="34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43524" y="3149091"/>
            <a:ext cx="4092701" cy="3857371"/>
          </a:xfrm>
          <a:custGeom>
            <a:avLst/>
            <a:gdLst/>
            <a:ahLst/>
            <a:cxnLst/>
            <a:rect l="l" t="t" r="r" b="b"/>
            <a:pathLst>
              <a:path w="4092701" h="3857371">
                <a:moveTo>
                  <a:pt x="0" y="0"/>
                </a:moveTo>
                <a:lnTo>
                  <a:pt x="4092701" y="0"/>
                </a:lnTo>
                <a:lnTo>
                  <a:pt x="4092701" y="3857371"/>
                </a:lnTo>
                <a:lnTo>
                  <a:pt x="0" y="385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F6A7FE-A8F4-4B3F-8719-87FB5DD45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553B6E-0E4B-4A43-900B-A4F833DC5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7388" y="2429003"/>
            <a:ext cx="4621431" cy="5428994"/>
          </a:xfrm>
          <a:custGeom>
            <a:avLst/>
            <a:gdLst/>
            <a:ahLst/>
            <a:cxnLst/>
            <a:rect l="l" t="t" r="r" b="b"/>
            <a:pathLst>
              <a:path w="4621431" h="5428994">
                <a:moveTo>
                  <a:pt x="0" y="0"/>
                </a:moveTo>
                <a:lnTo>
                  <a:pt x="4621431" y="0"/>
                </a:lnTo>
                <a:lnTo>
                  <a:pt x="4621431" y="5428994"/>
                </a:lnTo>
                <a:lnTo>
                  <a:pt x="0" y="5428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44751"/>
            <a:ext cx="10453821" cy="6197498"/>
            <a:chOff x="0" y="0"/>
            <a:chExt cx="13938429" cy="82633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393842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Устройства ввода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3938429" cy="6419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Позволяют отправлять данные на компьютер для обработки 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Наиболее используемые устройства ввода: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клавиатура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мышь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сканер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microphone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веб-камера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DC63A1-8588-438F-ADD5-A20C4D5D4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BFC2ED-BCA8-4DC3-BF1A-71116A40B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62" y="3157341"/>
            <a:ext cx="5004496" cy="3972318"/>
          </a:xfrm>
          <a:custGeom>
            <a:avLst/>
            <a:gdLst/>
            <a:ahLst/>
            <a:cxnLst/>
            <a:rect l="l" t="t" r="r" b="b"/>
            <a:pathLst>
              <a:path w="5004496" h="3972318">
                <a:moveTo>
                  <a:pt x="0" y="0"/>
                </a:moveTo>
                <a:lnTo>
                  <a:pt x="5004496" y="0"/>
                </a:lnTo>
                <a:lnTo>
                  <a:pt x="5004496" y="3972318"/>
                </a:lnTo>
                <a:lnTo>
                  <a:pt x="0" y="397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67558" y="1980057"/>
            <a:ext cx="10207410" cy="6197497"/>
            <a:chOff x="0" y="0"/>
            <a:chExt cx="13609880" cy="8263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3609880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Устройства вывода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3292525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Позволяют компьютеру передавать нам информацию 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Преобразуют сигналы данных в изображения, тексты и звуки 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Наиболее используемые устройства вывода: 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Монитор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Принтер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Колонки (динамики)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296666-95D2-41BC-8440-176EBBA8DB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62B881-003C-42FB-BB82-D307D7799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77460" y="1715446"/>
          <a:ext cx="15669922" cy="6905625"/>
        </p:xfrm>
        <a:graphic>
          <a:graphicData uri="http://schemas.openxmlformats.org/drawingml/2006/table">
            <a:tbl>
              <a:tblPr/>
              <a:tblGrid>
                <a:gridCol w="7958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8919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Calibri (MS) Bold"/>
                        </a:rPr>
                        <a:t>Устройства ввода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Calibri (MS) Bold"/>
                        </a:rPr>
                        <a:t>Устройства вывода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838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Ввод - это любые данные, которые отправляются на компьютер для обработки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Вывод - это результат обработанных данных, который мы можем увидеть через некие устройства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434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Устройства ввода управляются пользователями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Устройства вывода управляются компьютерами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434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К ним относятся мышь, клавиатура, сканер, микрофон, веб-камера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Calibri (MS)"/>
                        </a:rPr>
                        <a:t>К ним относятся монитор, принтер, колонки (динамики)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83F056-8A0A-4D6C-8DE1-315EDE08C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8C5773-461A-4773-8B11-AB2540C63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28726" y="5143500"/>
            <a:ext cx="9930574" cy="4493585"/>
          </a:xfrm>
          <a:custGeom>
            <a:avLst/>
            <a:gdLst/>
            <a:ahLst/>
            <a:cxnLst/>
            <a:rect l="l" t="t" r="r" b="b"/>
            <a:pathLst>
              <a:path w="9930574" h="4493585">
                <a:moveTo>
                  <a:pt x="0" y="0"/>
                </a:moveTo>
                <a:lnTo>
                  <a:pt x="9930574" y="0"/>
                </a:lnTo>
                <a:lnTo>
                  <a:pt x="9930574" y="4493585"/>
                </a:lnTo>
                <a:lnTo>
                  <a:pt x="0" y="4493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204623"/>
            <a:ext cx="15931748" cy="4997348"/>
            <a:chOff x="0" y="0"/>
            <a:chExt cx="21242330" cy="66631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21242330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Материнская плата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21242330" cy="4818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Платформа, соединяющая все части компьютера, такие как ЦП, оперативная память, жесткий диск и другие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На ней есть различные порты, к которым можно подключать устройства ввода и вывода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Также есть слоты, куда можно подключить звуковые карты, видеокарты и другие устройства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02ED42-6D17-4D49-90D6-B72AC5ADF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83BBA5-90F9-47DE-AF2A-3A6FFF98D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44676"/>
            <a:ext cx="16230600" cy="7397648"/>
            <a:chOff x="0" y="0"/>
            <a:chExt cx="21640800" cy="986353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1640800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Итоги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21678900" cy="8019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Процессор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-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мозг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Обеспечивает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математические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логические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операции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Скорость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процессора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09" lvl="2" indent="-489370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Ядро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процессора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Компьютерная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память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делится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три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типа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оперативная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память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внешняя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память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кэш-память</a:t>
              </a:r>
              <a:endParaRPr lang="en-US" sz="3399" dirty="0">
                <a:solidFill>
                  <a:srgbClr val="000000"/>
                </a:solidFill>
                <a:latin typeface="Calibri (MS)"/>
              </a:endParaRP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Устройства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ввода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клавиатура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мышь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сканер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микрофон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веб-камера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)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Устройства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вывода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монитор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принтер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колонки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). 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Материнская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плата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-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каркас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соединяет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все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аппаратные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устройства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91AE6F-DD99-4CC6-8E14-A69036E4F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E0EB23-8566-456D-95D6-AB5683425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r="-658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12707" y="6907735"/>
            <a:ext cx="12189414" cy="2350565"/>
            <a:chOff x="0" y="0"/>
            <a:chExt cx="16252553" cy="31340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6252553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Calibri (MS) Bold"/>
                </a:rPr>
                <a:t>Спасибо за внимание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6579"/>
              <a:ext cx="16252553" cy="80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8888" y="1756512"/>
            <a:ext cx="4630073" cy="3493565"/>
            <a:chOff x="0" y="0"/>
            <a:chExt cx="6173430" cy="465808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6173430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Calibri (MS)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6579"/>
              <a:ext cx="6173430" cy="233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E46232"/>
                  </a:solidFill>
                  <a:latin typeface="Calibri (MS)"/>
                </a:rPr>
                <a:t>Основные темы, </a:t>
              </a:r>
              <a:r>
                <a:rPr lang="en-US" sz="3500">
                  <a:solidFill>
                    <a:srgbClr val="000000"/>
                  </a:solidFill>
                  <a:latin typeface="Calibri (MS)"/>
                </a:rPr>
                <a:t>обсуждаемые в этой презентации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7403516" y="0"/>
            <a:ext cx="10884484" cy="10287000"/>
          </a:xfrm>
          <a:prstGeom prst="rect">
            <a:avLst/>
          </a:prstGeom>
          <a:solidFill>
            <a:srgbClr val="E46232"/>
          </a:solidFill>
        </p:spPr>
      </p:sp>
      <p:sp>
        <p:nvSpPr>
          <p:cNvPr id="6" name="TextBox 6"/>
          <p:cNvSpPr txBox="1"/>
          <p:nvPr/>
        </p:nvSpPr>
        <p:spPr>
          <a:xfrm>
            <a:off x="9556880" y="2172777"/>
            <a:ext cx="718416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libri (MS)"/>
              </a:rPr>
              <a:t>Центральный процессор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6880" y="3525497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libri (MS)"/>
              </a:rPr>
              <a:t>Устройства хранения (память)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6880" y="4805362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libri (MS)"/>
              </a:rPr>
              <a:t>Устройства ввода компьютера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56880" y="6085227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libri (MS)"/>
              </a:rPr>
              <a:t>Устройства вывода компьютера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5486" y="7365092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libri (MS)"/>
              </a:rPr>
              <a:t>Компьютерная материнская плата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556880" y="3187190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556880" y="4467055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556880" y="5746920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555486" y="7026785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8BAA63-26E3-4E50-B351-1F6988C3D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2883"/>
            <a:ext cx="2133600" cy="9528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E77311-A6E9-4B78-986C-5100305E8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62883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84218" y="3641732"/>
            <a:ext cx="4004715" cy="3003536"/>
          </a:xfrm>
          <a:custGeom>
            <a:avLst/>
            <a:gdLst/>
            <a:ahLst/>
            <a:cxnLst/>
            <a:rect l="l" t="t" r="r" b="b"/>
            <a:pathLst>
              <a:path w="4004715" h="3003536">
                <a:moveTo>
                  <a:pt x="0" y="0"/>
                </a:moveTo>
                <a:lnTo>
                  <a:pt x="4004715" y="0"/>
                </a:lnTo>
                <a:lnTo>
                  <a:pt x="4004715" y="3003536"/>
                </a:lnTo>
                <a:lnTo>
                  <a:pt x="0" y="300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244901"/>
            <a:ext cx="12555518" cy="3797198"/>
            <a:chOff x="0" y="0"/>
            <a:chExt cx="16740691" cy="50629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6740691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Центральный процессор (ЦП)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6740691" cy="3218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Мозг компьютера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Обеспечивает математическую и логическую обработку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Управляет аппаратными компонентами компьютера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Обрабатывает все задачи, выполняемые на компьютере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D0E2D5-E9AA-465B-9764-857040018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37140B-86FF-4B9F-9AA4-11DCEF37B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2871" y="6752640"/>
            <a:ext cx="2329847" cy="1831055"/>
          </a:xfrm>
          <a:custGeom>
            <a:avLst/>
            <a:gdLst/>
            <a:ahLst/>
            <a:cxnLst/>
            <a:rect l="l" t="t" r="r" b="b"/>
            <a:pathLst>
              <a:path w="2329847" h="1831055">
                <a:moveTo>
                  <a:pt x="0" y="0"/>
                </a:moveTo>
                <a:lnTo>
                  <a:pt x="2329847" y="0"/>
                </a:lnTo>
                <a:lnTo>
                  <a:pt x="2329847" y="1831056"/>
                </a:lnTo>
                <a:lnTo>
                  <a:pt x="0" y="183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12" t="-12836" r="-9680" b="-143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7365" y="2859234"/>
            <a:ext cx="3088935" cy="3088935"/>
          </a:xfrm>
          <a:custGeom>
            <a:avLst/>
            <a:gdLst/>
            <a:ahLst/>
            <a:cxnLst/>
            <a:rect l="l" t="t" r="r" b="b"/>
            <a:pathLst>
              <a:path w="3088935" h="3088935">
                <a:moveTo>
                  <a:pt x="0" y="0"/>
                </a:moveTo>
                <a:lnTo>
                  <a:pt x="3088935" y="0"/>
                </a:lnTo>
                <a:lnTo>
                  <a:pt x="3088935" y="3088935"/>
                </a:lnTo>
                <a:lnTo>
                  <a:pt x="0" y="3088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5" r="-66605" b="-5264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015681" y="2672319"/>
            <a:ext cx="3345230" cy="2224578"/>
          </a:xfrm>
          <a:custGeom>
            <a:avLst/>
            <a:gdLst/>
            <a:ahLst/>
            <a:cxnLst/>
            <a:rect l="l" t="t" r="r" b="b"/>
            <a:pathLst>
              <a:path w="3345230" h="2224578">
                <a:moveTo>
                  <a:pt x="0" y="0"/>
                </a:moveTo>
                <a:lnTo>
                  <a:pt x="3345230" y="0"/>
                </a:lnTo>
                <a:lnTo>
                  <a:pt x="3345230" y="2224578"/>
                </a:lnTo>
                <a:lnTo>
                  <a:pt x="0" y="222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57988" y="6904022"/>
            <a:ext cx="3139037" cy="2354278"/>
          </a:xfrm>
          <a:custGeom>
            <a:avLst/>
            <a:gdLst/>
            <a:ahLst/>
            <a:cxnLst/>
            <a:rect l="l" t="t" r="r" b="b"/>
            <a:pathLst>
              <a:path w="3139037" h="2354278">
                <a:moveTo>
                  <a:pt x="0" y="0"/>
                </a:moveTo>
                <a:lnTo>
                  <a:pt x="3139037" y="0"/>
                </a:lnTo>
                <a:lnTo>
                  <a:pt x="3139037" y="2354278"/>
                </a:lnTo>
                <a:lnTo>
                  <a:pt x="0" y="2354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986711">
            <a:off x="6247338" y="4419216"/>
            <a:ext cx="988121" cy="3099988"/>
          </a:xfrm>
          <a:custGeom>
            <a:avLst/>
            <a:gdLst/>
            <a:ahLst/>
            <a:cxnLst/>
            <a:rect l="l" t="t" r="r" b="b"/>
            <a:pathLst>
              <a:path w="988121" h="3099988">
                <a:moveTo>
                  <a:pt x="0" y="0"/>
                </a:moveTo>
                <a:lnTo>
                  <a:pt x="988122" y="0"/>
                </a:lnTo>
                <a:lnTo>
                  <a:pt x="988122" y="3099988"/>
                </a:lnTo>
                <a:lnTo>
                  <a:pt x="0" y="3099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7365" y="1364306"/>
            <a:ext cx="1433392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Calibri (MS) Bold"/>
              </a:rPr>
              <a:t>Как работает центральный процессор?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6005" y="3296285"/>
            <a:ext cx="3504271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Распечатайте, пожалуйста, этот документ</a:t>
            </a:r>
          </a:p>
        </p:txBody>
      </p:sp>
      <p:sp>
        <p:nvSpPr>
          <p:cNvPr id="9" name="Freeform 9"/>
          <p:cNvSpPr/>
          <p:nvPr/>
        </p:nvSpPr>
        <p:spPr>
          <a:xfrm rot="-8452141">
            <a:off x="10192778" y="3009016"/>
            <a:ext cx="1300403" cy="4079695"/>
          </a:xfrm>
          <a:custGeom>
            <a:avLst/>
            <a:gdLst/>
            <a:ahLst/>
            <a:cxnLst/>
            <a:rect l="l" t="t" r="r" b="b"/>
            <a:pathLst>
              <a:path w="1300403" h="4079695">
                <a:moveTo>
                  <a:pt x="0" y="0"/>
                </a:moveTo>
                <a:lnTo>
                  <a:pt x="1300402" y="0"/>
                </a:lnTo>
                <a:lnTo>
                  <a:pt x="1300402" y="4079695"/>
                </a:lnTo>
                <a:lnTo>
                  <a:pt x="0" y="4079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352718" y="4270352"/>
            <a:ext cx="3440767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Принтер, распечатай этот документ</a:t>
            </a:r>
          </a:p>
        </p:txBody>
      </p:sp>
      <p:sp>
        <p:nvSpPr>
          <p:cNvPr id="11" name="Freeform 11"/>
          <p:cNvSpPr/>
          <p:nvPr/>
        </p:nvSpPr>
        <p:spPr>
          <a:xfrm rot="-4986246">
            <a:off x="11625055" y="6111959"/>
            <a:ext cx="896094" cy="2811275"/>
          </a:xfrm>
          <a:custGeom>
            <a:avLst/>
            <a:gdLst/>
            <a:ahLst/>
            <a:cxnLst/>
            <a:rect l="l" t="t" r="r" b="b"/>
            <a:pathLst>
              <a:path w="896094" h="2811275">
                <a:moveTo>
                  <a:pt x="0" y="0"/>
                </a:moveTo>
                <a:lnTo>
                  <a:pt x="896093" y="0"/>
                </a:lnTo>
                <a:lnTo>
                  <a:pt x="896093" y="2811275"/>
                </a:lnTo>
                <a:lnTo>
                  <a:pt x="0" y="2811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414440" y="7947811"/>
            <a:ext cx="3952160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Монитор, покажи сообщение: 'напечатано'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153F9B-DF2E-4D47-AA07-87265B3E61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C7DBF2-13AC-4965-8B48-B5CD8E13BB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34366" y="5143500"/>
          <a:ext cx="7675251" cy="4114800"/>
        </p:xfrm>
        <a:graphic>
          <a:graphicData uri="http://schemas.openxmlformats.org/drawingml/2006/table">
            <a:tbl>
              <a:tblPr/>
              <a:tblGrid>
                <a:gridCol w="4251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4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Операции в секунду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Скорость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 Герц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1 000 000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Мегагерц (МГц)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1 000 000 000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Гигагерц (ГГц)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2296872" y="0"/>
            <a:ext cx="5991128" cy="10287000"/>
          </a:xfrm>
          <a:custGeom>
            <a:avLst/>
            <a:gdLst/>
            <a:ahLst/>
            <a:cxnLst/>
            <a:rect l="l" t="t" r="r" b="b"/>
            <a:pathLst>
              <a:path w="5991128" h="10287000">
                <a:moveTo>
                  <a:pt x="0" y="0"/>
                </a:moveTo>
                <a:lnTo>
                  <a:pt x="5991128" y="0"/>
                </a:lnTo>
                <a:lnTo>
                  <a:pt x="5991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274" r="-6366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87159" y="1358244"/>
            <a:ext cx="9389761" cy="3197122"/>
            <a:chOff x="0" y="0"/>
            <a:chExt cx="12519682" cy="426283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3825"/>
              <a:ext cx="12519682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Скорость процессора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44327"/>
              <a:ext cx="12519682" cy="241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Скорость выражается в гигагерцах (ГГц)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Чем выше значение в ГГц, тем больше вычислений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4868EE-E7B0-40C8-9DA5-E3521B75B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076C9-CD8B-4BC7-9C86-95E5003643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47" y="357748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8562" y="1789915"/>
            <a:ext cx="10110738" cy="5706620"/>
          </a:xfrm>
          <a:custGeom>
            <a:avLst/>
            <a:gdLst/>
            <a:ahLst/>
            <a:cxnLst/>
            <a:rect l="l" t="t" r="r" b="b"/>
            <a:pathLst>
              <a:path w="10110738" h="5706620">
                <a:moveTo>
                  <a:pt x="0" y="0"/>
                </a:moveTo>
                <a:lnTo>
                  <a:pt x="10110738" y="0"/>
                </a:lnTo>
                <a:lnTo>
                  <a:pt x="10110738" y="5706619"/>
                </a:lnTo>
                <a:lnTo>
                  <a:pt x="0" y="5706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60573" y="6231657"/>
            <a:ext cx="1315398" cy="4243220"/>
          </a:xfrm>
          <a:custGeom>
            <a:avLst/>
            <a:gdLst/>
            <a:ahLst/>
            <a:cxnLst/>
            <a:rect l="l" t="t" r="r" b="b"/>
            <a:pathLst>
              <a:path w="1315398" h="4243220">
                <a:moveTo>
                  <a:pt x="0" y="0"/>
                </a:moveTo>
                <a:lnTo>
                  <a:pt x="1315398" y="0"/>
                </a:lnTo>
                <a:lnTo>
                  <a:pt x="1315398" y="4243220"/>
                </a:lnTo>
                <a:lnTo>
                  <a:pt x="0" y="424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46733" y="3147800"/>
            <a:ext cx="4758085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Проверьте скорость вашего ЦП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830E6D-165C-4F6E-ACDD-5451C52D22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53BDAF-1DFD-445D-A299-851F14D18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352599" y="1028700"/>
          <a:ext cx="5906702" cy="8458198"/>
        </p:xfrm>
        <a:graphic>
          <a:graphicData uri="http://schemas.openxmlformats.org/drawingml/2006/table">
            <a:tbl>
              <a:tblPr/>
              <a:tblGrid>
                <a:gridCol w="2555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26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Количество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Общее название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single-core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dual-core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quad-core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penta-core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hexa-core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octa-core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5082"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11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deca-core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449955" y="3544939"/>
            <a:ext cx="9607923" cy="3197122"/>
            <a:chOff x="0" y="0"/>
            <a:chExt cx="12810564" cy="42628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2810564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Ядро процессора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2810564" cy="241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Это вычислительная единица процессора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Чем больше ядер, тем больше работы выполняется за один и тот же период времени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D17138-15D3-4FA9-B5F6-8110CDCA39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C2648B-7290-4AB5-A8AB-B2CB1429C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09" y="316185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584049" y="2672690"/>
          <a:ext cx="7675251" cy="4991100"/>
        </p:xfrm>
        <a:graphic>
          <a:graphicData uri="http://schemas.openxmlformats.org/drawingml/2006/table">
            <a:tbl>
              <a:tblPr/>
              <a:tblGrid>
                <a:gridCol w="365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82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Процессор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Количество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82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Intel core i3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10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2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Intel core i5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14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82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Intel core i7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20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822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Intel core i9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24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689609" y="904875"/>
            <a:ext cx="1218194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Ядра процессоров Intel и Ryzen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2672690"/>
          <a:ext cx="7675251" cy="5981700"/>
        </p:xfrm>
        <a:graphic>
          <a:graphicData uri="http://schemas.openxmlformats.org/drawingml/2006/table">
            <a:tbl>
              <a:tblPr/>
              <a:tblGrid>
                <a:gridCol w="365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Процессор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 Bold"/>
                        </a:rPr>
                        <a:t>Количество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Ryzen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4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Ryzen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6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Ryzen 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8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Ryzen 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16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Threadripper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Calibri (MS)"/>
                        </a:rPr>
                        <a:t>До 64 ядер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75B6C9-CF38-4EFE-B40B-2CFA74DB2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4C000B-E6DA-4C22-9AA1-529BDFC4FD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55486" y="5177215"/>
            <a:ext cx="4283333" cy="3057913"/>
          </a:xfrm>
          <a:custGeom>
            <a:avLst/>
            <a:gdLst/>
            <a:ahLst/>
            <a:cxnLst/>
            <a:rect l="l" t="t" r="r" b="b"/>
            <a:pathLst>
              <a:path w="4283333" h="3057913">
                <a:moveTo>
                  <a:pt x="0" y="0"/>
                </a:moveTo>
                <a:lnTo>
                  <a:pt x="4283333" y="0"/>
                </a:lnTo>
                <a:lnTo>
                  <a:pt x="4283333" y="3057913"/>
                </a:lnTo>
                <a:lnTo>
                  <a:pt x="0" y="3057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47" t="-137209" r="-6604" b="-168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02049" y="2852154"/>
            <a:ext cx="3209599" cy="3854018"/>
          </a:xfrm>
          <a:custGeom>
            <a:avLst/>
            <a:gdLst/>
            <a:ahLst/>
            <a:cxnLst/>
            <a:rect l="l" t="t" r="r" b="b"/>
            <a:pathLst>
              <a:path w="3209599" h="3854018">
                <a:moveTo>
                  <a:pt x="0" y="0"/>
                </a:moveTo>
                <a:lnTo>
                  <a:pt x="3209599" y="0"/>
                </a:lnTo>
                <a:lnTo>
                  <a:pt x="3209599" y="3854018"/>
                </a:lnTo>
                <a:lnTo>
                  <a:pt x="0" y="3854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715" t="-39790" r="-37062" b="-3979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12877" y="2944864"/>
            <a:ext cx="8169664" cy="4397272"/>
            <a:chOff x="0" y="0"/>
            <a:chExt cx="10892885" cy="586303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23825"/>
              <a:ext cx="10892885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Компьютерная память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44327"/>
              <a:ext cx="10892885" cy="401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Хранит данные и инструкции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Имеет 3 типа: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Оперативная память (ОЗУ)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Внешняя память 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Кэш-память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A82406-A769-44FC-91D6-9E27040A0B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A887AA-2802-4853-AADC-11468F463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586</Words>
  <Application>Microsoft Office PowerPoint</Application>
  <PresentationFormat>Произвольный</PresentationFormat>
  <Paragraphs>133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 (MS) Bold</vt:lpstr>
      <vt:lpstr>Calibri</vt:lpstr>
      <vt:lpstr>Arial</vt:lpstr>
      <vt:lpstr>Calibri (MS)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 hardware RU</dc:title>
  <cp:lastModifiedBy>Azamat Tolegenov</cp:lastModifiedBy>
  <cp:revision>5</cp:revision>
  <dcterms:created xsi:type="dcterms:W3CDTF">2006-08-16T00:00:00Z</dcterms:created>
  <dcterms:modified xsi:type="dcterms:W3CDTF">2024-01-09T08:30:37Z</dcterms:modified>
  <dc:identifier>DAF407C9ncU</dc:identifier>
</cp:coreProperties>
</file>